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Foda Display" panose="020B0604020202020204" charset="-78"/>
      <p:regular r:id="rId9"/>
    </p:embeddedFont>
    <p:embeddedFont>
      <p:font typeface="Playfair Display" panose="00000500000000000000" pitchFamily="2" charset="0"/>
      <p:regular r:id="rId10"/>
    </p:embeddedFont>
    <p:embeddedFont>
      <p:font typeface="Playfair Display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media" Target="../media/media3.mp4"/><Relationship Id="rId7" Type="http://schemas.openxmlformats.org/officeDocument/2006/relationships/image" Target="../media/image10.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270" r="-10173"/>
            </a:stretch>
          </a:blipFill>
        </p:spPr>
      </p:sp>
      <p:grpSp>
        <p:nvGrpSpPr>
          <p:cNvPr id="3" name="Group 3"/>
          <p:cNvGrpSpPr/>
          <p:nvPr/>
        </p:nvGrpSpPr>
        <p:grpSpPr>
          <a:xfrm>
            <a:off x="1028700" y="3314700"/>
            <a:ext cx="4986946" cy="5598687"/>
            <a:chOff x="0" y="0"/>
            <a:chExt cx="6649261" cy="7464916"/>
          </a:xfrm>
        </p:grpSpPr>
        <p:pic>
          <p:nvPicPr>
            <p:cNvPr id="4" name="Picture 4"/>
            <p:cNvPicPr>
              <a:picLocks noChangeAspect="1"/>
            </p:cNvPicPr>
            <p:nvPr/>
          </p:nvPicPr>
          <p:blipFill>
            <a:blip r:embed="rId3"/>
            <a:srcRect l="12725" t="2144" r="13293" b="14647"/>
            <a:stretch>
              <a:fillRect/>
            </a:stretch>
          </p:blipFill>
          <p:spPr>
            <a:xfrm>
              <a:off x="0" y="0"/>
              <a:ext cx="6649261" cy="7464916"/>
            </a:xfrm>
            <a:prstGeom prst="rect">
              <a:avLst/>
            </a:prstGeom>
          </p:spPr>
        </p:pic>
      </p:grpSp>
      <p:grpSp>
        <p:nvGrpSpPr>
          <p:cNvPr id="5" name="Group 5"/>
          <p:cNvGrpSpPr/>
          <p:nvPr/>
        </p:nvGrpSpPr>
        <p:grpSpPr>
          <a:xfrm>
            <a:off x="6652174" y="3314700"/>
            <a:ext cx="4986946" cy="5598687"/>
            <a:chOff x="0" y="0"/>
            <a:chExt cx="6649261" cy="7464916"/>
          </a:xfrm>
        </p:grpSpPr>
        <p:pic>
          <p:nvPicPr>
            <p:cNvPr id="6" name="Picture 6"/>
            <p:cNvPicPr>
              <a:picLocks noChangeAspect="1"/>
            </p:cNvPicPr>
            <p:nvPr/>
          </p:nvPicPr>
          <p:blipFill>
            <a:blip r:embed="rId4"/>
            <a:srcRect l="22792" r="22792"/>
            <a:stretch>
              <a:fillRect/>
            </a:stretch>
          </p:blipFill>
          <p:spPr>
            <a:xfrm>
              <a:off x="0" y="0"/>
              <a:ext cx="6649261" cy="7464916"/>
            </a:xfrm>
            <a:prstGeom prst="rect">
              <a:avLst/>
            </a:prstGeom>
          </p:spPr>
        </p:pic>
      </p:grpSp>
      <p:grpSp>
        <p:nvGrpSpPr>
          <p:cNvPr id="7" name="Group 7"/>
          <p:cNvGrpSpPr/>
          <p:nvPr/>
        </p:nvGrpSpPr>
        <p:grpSpPr>
          <a:xfrm>
            <a:off x="12275648" y="3314700"/>
            <a:ext cx="4986946" cy="5598687"/>
            <a:chOff x="0" y="0"/>
            <a:chExt cx="6649261" cy="7464916"/>
          </a:xfrm>
        </p:grpSpPr>
        <p:pic>
          <p:nvPicPr>
            <p:cNvPr id="8" name="Picture 8"/>
            <p:cNvPicPr>
              <a:picLocks noChangeAspect="1"/>
            </p:cNvPicPr>
            <p:nvPr/>
          </p:nvPicPr>
          <p:blipFill>
            <a:blip r:embed="rId5"/>
            <a:srcRect l="5463" r="5463"/>
            <a:stretch>
              <a:fillRect/>
            </a:stretch>
          </p:blipFill>
          <p:spPr>
            <a:xfrm>
              <a:off x="0" y="0"/>
              <a:ext cx="6649261" cy="7464916"/>
            </a:xfrm>
            <a:prstGeom prst="rect">
              <a:avLst/>
            </a:prstGeom>
          </p:spPr>
        </p:pic>
      </p:grpSp>
      <p:sp>
        <p:nvSpPr>
          <p:cNvPr id="9" name="TextBox 9"/>
          <p:cNvSpPr txBox="1"/>
          <p:nvPr/>
        </p:nvSpPr>
        <p:spPr>
          <a:xfrm>
            <a:off x="0" y="723900"/>
            <a:ext cx="18288000" cy="2807649"/>
          </a:xfrm>
          <a:prstGeom prst="rect">
            <a:avLst/>
          </a:prstGeom>
        </p:spPr>
        <p:txBody>
          <a:bodyPr lIns="0" tIns="0" rIns="0" bIns="0" rtlCol="0" anchor="t">
            <a:spAutoFit/>
          </a:bodyPr>
          <a:lstStyle/>
          <a:p>
            <a:pPr algn="ctr">
              <a:lnSpc>
                <a:spcPts val="10502"/>
              </a:lnSpc>
            </a:pPr>
            <a:r>
              <a:rPr lang="en-US" sz="11800" dirty="0">
                <a:solidFill>
                  <a:srgbClr val="F9F940"/>
                </a:solidFill>
                <a:latin typeface="Foda Display"/>
                <a:ea typeface="Foda Display"/>
                <a:cs typeface="Foda Display"/>
                <a:sym typeface="Foda Display"/>
              </a:rPr>
              <a:t>DISSOLVABLE &amp; NAKED </a:t>
            </a:r>
          </a:p>
        </p:txBody>
      </p:sp>
      <p:sp>
        <p:nvSpPr>
          <p:cNvPr id="10" name="TextBox 10"/>
          <p:cNvSpPr txBox="1"/>
          <p:nvPr/>
        </p:nvSpPr>
        <p:spPr>
          <a:xfrm>
            <a:off x="7351678" y="2367374"/>
            <a:ext cx="3584644" cy="620281"/>
          </a:xfrm>
          <a:prstGeom prst="rect">
            <a:avLst/>
          </a:prstGeom>
        </p:spPr>
        <p:txBody>
          <a:bodyPr lIns="0" tIns="0" rIns="0" bIns="0" rtlCol="0" anchor="t">
            <a:spAutoFit/>
          </a:bodyPr>
          <a:lstStyle/>
          <a:p>
            <a:pPr algn="ctr">
              <a:lnSpc>
                <a:spcPts val="5179"/>
              </a:lnSpc>
              <a:spcBef>
                <a:spcPct val="0"/>
              </a:spcBef>
            </a:pPr>
            <a:r>
              <a:rPr lang="en-US" sz="3699">
                <a:solidFill>
                  <a:srgbClr val="F9F940"/>
                </a:solidFill>
                <a:latin typeface="Playfair Display Bold"/>
                <a:ea typeface="Playfair Display Bold"/>
                <a:cs typeface="Playfair Display Bold"/>
                <a:sym typeface="Playfair Display Bold"/>
              </a:rPr>
              <a:t>PACKAGING</a:t>
            </a:r>
          </a:p>
        </p:txBody>
      </p:sp>
      <p:sp>
        <p:nvSpPr>
          <p:cNvPr id="11" name="TextBox 11"/>
          <p:cNvSpPr txBox="1"/>
          <p:nvPr/>
        </p:nvSpPr>
        <p:spPr>
          <a:xfrm>
            <a:off x="14319329" y="9022610"/>
            <a:ext cx="2943264" cy="1068586"/>
          </a:xfrm>
          <a:prstGeom prst="rect">
            <a:avLst/>
          </a:prstGeom>
        </p:spPr>
        <p:txBody>
          <a:bodyPr lIns="0" tIns="0" rIns="0" bIns="0" rtlCol="0" anchor="t">
            <a:spAutoFit/>
          </a:bodyPr>
          <a:lstStyle/>
          <a:p>
            <a:pPr algn="ctr">
              <a:lnSpc>
                <a:spcPts val="4253"/>
              </a:lnSpc>
            </a:pPr>
            <a:r>
              <a:rPr lang="en-US" sz="3037">
                <a:solidFill>
                  <a:srgbClr val="F9F940"/>
                </a:solidFill>
                <a:latin typeface="Playfair Display Bold"/>
                <a:ea typeface="Playfair Display Bold"/>
                <a:cs typeface="Playfair Display Bold"/>
                <a:sym typeface="Playfair Display Bold"/>
              </a:rPr>
              <a:t>PREETI BAGUL</a:t>
            </a:r>
          </a:p>
          <a:p>
            <a:pPr algn="ctr">
              <a:lnSpc>
                <a:spcPts val="4253"/>
              </a:lnSpc>
              <a:spcBef>
                <a:spcPct val="0"/>
              </a:spcBef>
            </a:pPr>
            <a:r>
              <a:rPr lang="en-US" sz="3037">
                <a:solidFill>
                  <a:srgbClr val="F9F940"/>
                </a:solidFill>
                <a:latin typeface="Playfair Display Bold"/>
                <a:ea typeface="Playfair Display Bold"/>
                <a:cs typeface="Playfair Display Bold"/>
                <a:sym typeface="Playfair Display Bold"/>
              </a:rPr>
              <a:t>AOO2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00588" y="-4250846"/>
            <a:ext cx="9612639" cy="18788692"/>
          </a:xfrm>
          <a:custGeom>
            <a:avLst/>
            <a:gdLst/>
            <a:ahLst/>
            <a:cxnLst/>
            <a:rect l="l" t="t" r="r" b="b"/>
            <a:pathLst>
              <a:path w="9612639" h="18788692">
                <a:moveTo>
                  <a:pt x="0" y="0"/>
                </a:moveTo>
                <a:lnTo>
                  <a:pt x="9612639" y="0"/>
                </a:lnTo>
                <a:lnTo>
                  <a:pt x="9612639" y="18788692"/>
                </a:lnTo>
                <a:lnTo>
                  <a:pt x="0" y="18788692"/>
                </a:lnTo>
                <a:lnTo>
                  <a:pt x="0" y="0"/>
                </a:lnTo>
                <a:close/>
              </a:path>
            </a:pathLst>
          </a:custGeom>
          <a:blipFill>
            <a:blip r:embed="rId2"/>
            <a:stretch>
              <a:fillRect t="-1963" r="-35852" b="-2358"/>
            </a:stretch>
          </a:blipFill>
        </p:spPr>
      </p:sp>
      <p:grpSp>
        <p:nvGrpSpPr>
          <p:cNvPr id="3" name="Group 3"/>
          <p:cNvGrpSpPr/>
          <p:nvPr/>
        </p:nvGrpSpPr>
        <p:grpSpPr>
          <a:xfrm>
            <a:off x="10323887" y="-229752"/>
            <a:ext cx="7297363" cy="10746503"/>
            <a:chOff x="0" y="0"/>
            <a:chExt cx="1921939" cy="2830355"/>
          </a:xfrm>
        </p:grpSpPr>
        <p:sp>
          <p:nvSpPr>
            <p:cNvPr id="4" name="Freeform 4"/>
            <p:cNvSpPr/>
            <p:nvPr/>
          </p:nvSpPr>
          <p:spPr>
            <a:xfrm>
              <a:off x="0" y="0"/>
              <a:ext cx="1921939" cy="2830355"/>
            </a:xfrm>
            <a:custGeom>
              <a:avLst/>
              <a:gdLst/>
              <a:ahLst/>
              <a:cxnLst/>
              <a:rect l="l" t="t" r="r" b="b"/>
              <a:pathLst>
                <a:path w="1921939" h="2830355">
                  <a:moveTo>
                    <a:pt x="0" y="0"/>
                  </a:moveTo>
                  <a:lnTo>
                    <a:pt x="1921939" y="0"/>
                  </a:lnTo>
                  <a:lnTo>
                    <a:pt x="1921939" y="2830355"/>
                  </a:lnTo>
                  <a:lnTo>
                    <a:pt x="0" y="2830355"/>
                  </a:lnTo>
                  <a:close/>
                </a:path>
              </a:pathLst>
            </a:custGeom>
            <a:solidFill>
              <a:srgbClr val="F9F940"/>
            </a:solidFill>
            <a:ln cap="sq">
              <a:noFill/>
              <a:prstDash val="solid"/>
              <a:miter/>
            </a:ln>
          </p:spPr>
        </p:sp>
        <p:sp>
          <p:nvSpPr>
            <p:cNvPr id="5" name="TextBox 5"/>
            <p:cNvSpPr txBox="1"/>
            <p:nvPr/>
          </p:nvSpPr>
          <p:spPr>
            <a:xfrm>
              <a:off x="0" y="-38100"/>
              <a:ext cx="1921939" cy="2868455"/>
            </a:xfrm>
            <a:prstGeom prst="rect">
              <a:avLst/>
            </a:prstGeom>
          </p:spPr>
          <p:txBody>
            <a:bodyPr lIns="50800" tIns="50800" rIns="50800" bIns="50800" rtlCol="0" anchor="ctr"/>
            <a:lstStyle/>
            <a:p>
              <a:pPr algn="ctr">
                <a:lnSpc>
                  <a:spcPts val="2940"/>
                </a:lnSpc>
              </a:pPr>
              <a:endParaRPr/>
            </a:p>
          </p:txBody>
        </p:sp>
      </p:grpSp>
      <p:graphicFrame>
        <p:nvGraphicFramePr>
          <p:cNvPr id="6" name="Table 6"/>
          <p:cNvGraphicFramePr>
            <a:graphicFrameLocks noGrp="1"/>
          </p:cNvGraphicFramePr>
          <p:nvPr/>
        </p:nvGraphicFramePr>
        <p:xfrm>
          <a:off x="11064717" y="3057525"/>
          <a:ext cx="4651248" cy="6686550"/>
        </p:xfrm>
        <a:graphic>
          <a:graphicData uri="http://schemas.openxmlformats.org/drawingml/2006/table">
            <a:tbl>
              <a:tblPr/>
              <a:tblGrid>
                <a:gridCol w="4651248">
                  <a:extLst>
                    <a:ext uri="{9D8B030D-6E8A-4147-A177-3AD203B41FA5}">
                      <a16:colId xmlns:a16="http://schemas.microsoft.com/office/drawing/2014/main" val="20000"/>
                    </a:ext>
                  </a:extLst>
                </a:gridCol>
              </a:tblGrid>
              <a:tr h="828675">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Reduces waste</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0"/>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Minimalist appeal</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1"/>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Cost-effective</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2"/>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Lower environmental impact</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3"/>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Promotes innovative design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4"/>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Market differentiation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9525" cap="flat" cmpd="sng" algn="ctr">
                      <a:solidFill>
                        <a:srgbClr val="868686"/>
                      </a:solidFill>
                      <a:prstDash val="solid"/>
                      <a:round/>
                      <a:headEnd type="none" w="med" len="med"/>
                      <a:tailEnd type="none" w="med" len="med"/>
                    </a:lnB>
                  </a:tcPr>
                </a:tc>
                <a:extLst>
                  <a:ext uri="{0D108BD9-81ED-4DB2-BD59-A6C34878D82A}">
                    <a16:rowId xmlns:a16="http://schemas.microsoft.com/office/drawing/2014/main" val="10005"/>
                  </a:ext>
                </a:extLst>
              </a:tr>
              <a:tr h="838200">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Attracts eco-conscious consumers</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9525" cap="flat" cmpd="sng" algn="ctr">
                      <a:solidFill>
                        <a:srgbClr val="868686"/>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8675">
                <a:tc>
                  <a:txBody>
                    <a:bodyPr/>
                    <a:lstStyle/>
                    <a:p>
                      <a:pPr algn="ctr">
                        <a:lnSpc>
                          <a:spcPts val="2100"/>
                        </a:lnSpc>
                        <a:defRPr/>
                      </a:pPr>
                      <a:r>
                        <a:rPr lang="en-US" sz="2100">
                          <a:solidFill>
                            <a:srgbClr val="231F20"/>
                          </a:solidFill>
                          <a:latin typeface="Playfair Display"/>
                          <a:ea typeface="Playfair Display"/>
                          <a:cs typeface="Playfair Display"/>
                          <a:sym typeface="Playfair Display"/>
                        </a:rPr>
                        <a:t>Simplifies product use</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868686"/>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TextBox 7"/>
          <p:cNvSpPr txBox="1"/>
          <p:nvPr/>
        </p:nvSpPr>
        <p:spPr>
          <a:xfrm>
            <a:off x="10916346" y="1843208"/>
            <a:ext cx="6112446" cy="793750"/>
          </a:xfrm>
          <a:prstGeom prst="rect">
            <a:avLst/>
          </a:prstGeom>
        </p:spPr>
        <p:txBody>
          <a:bodyPr lIns="0" tIns="0" rIns="0" bIns="0" rtlCol="0" anchor="t">
            <a:spAutoFit/>
          </a:bodyPr>
          <a:lstStyle/>
          <a:p>
            <a:pPr algn="ctr">
              <a:lnSpc>
                <a:spcPts val="5599"/>
              </a:lnSpc>
            </a:pPr>
            <a:r>
              <a:rPr lang="en-US" sz="6999">
                <a:solidFill>
                  <a:srgbClr val="231F20"/>
                </a:solidFill>
                <a:latin typeface="Playfair Display Bold"/>
                <a:ea typeface="Playfair Display Bold"/>
                <a:cs typeface="Playfair Display Bold"/>
                <a:sym typeface="Playfair Display Bold"/>
              </a:rPr>
              <a:t>ADVANTAGES</a:t>
            </a:r>
          </a:p>
        </p:txBody>
      </p:sp>
      <p:sp>
        <p:nvSpPr>
          <p:cNvPr id="8" name="TextBox 8"/>
          <p:cNvSpPr txBox="1"/>
          <p:nvPr/>
        </p:nvSpPr>
        <p:spPr>
          <a:xfrm>
            <a:off x="666750" y="4914900"/>
            <a:ext cx="7628432" cy="4343400"/>
          </a:xfrm>
          <a:prstGeom prst="rect">
            <a:avLst/>
          </a:prstGeom>
        </p:spPr>
        <p:txBody>
          <a:bodyPr lIns="0" tIns="0" rIns="0" bIns="0" rtlCol="0" anchor="t">
            <a:spAutoFit/>
          </a:bodyPr>
          <a:lstStyle/>
          <a:p>
            <a:pPr algn="l">
              <a:lnSpc>
                <a:spcPts val="2882"/>
              </a:lnSpc>
            </a:pPr>
            <a:r>
              <a:rPr lang="en-US" sz="2402">
                <a:solidFill>
                  <a:srgbClr val="231F20"/>
                </a:solidFill>
                <a:latin typeface="Playfair Display"/>
                <a:ea typeface="Playfair Display"/>
                <a:cs typeface="Playfair Display"/>
                <a:sym typeface="Playfair Display"/>
              </a:rPr>
              <a:t>Naked packaging refers to a minimalist approach to product design where the item is sold without any traditional packaging materials like plastic, paper, or cardboard. This concept is gaining traction in the cosmetic industry as brands and consumers alike seek to reduce waste and minimize environmental impact. By eliminating packaging, companies are not only cutting down on production costs and materials but also promoting a sustainable lifestyle.</a:t>
            </a:r>
          </a:p>
          <a:p>
            <a:pPr algn="l">
              <a:lnSpc>
                <a:spcPts val="2882"/>
              </a:lnSpc>
            </a:pPr>
            <a:endParaRPr lang="en-US" sz="2402">
              <a:solidFill>
                <a:srgbClr val="231F20"/>
              </a:solidFill>
              <a:latin typeface="Playfair Display"/>
              <a:ea typeface="Playfair Display"/>
              <a:cs typeface="Playfair Display"/>
              <a:sym typeface="Playfair Display"/>
            </a:endParaRPr>
          </a:p>
          <a:p>
            <a:pPr algn="l">
              <a:lnSpc>
                <a:spcPts val="2882"/>
              </a:lnSpc>
            </a:pPr>
            <a:endParaRPr lang="en-US" sz="2402">
              <a:solidFill>
                <a:srgbClr val="231F20"/>
              </a:solidFill>
              <a:latin typeface="Playfair Display"/>
              <a:ea typeface="Playfair Display"/>
              <a:cs typeface="Playfair Display"/>
              <a:sym typeface="Playfair Display"/>
            </a:endParaRPr>
          </a:p>
          <a:p>
            <a:pPr algn="l">
              <a:lnSpc>
                <a:spcPts val="2882"/>
              </a:lnSpc>
            </a:pPr>
            <a:endParaRPr lang="en-US" sz="2402">
              <a:solidFill>
                <a:srgbClr val="231F20"/>
              </a:solidFill>
              <a:latin typeface="Playfair Display"/>
              <a:ea typeface="Playfair Display"/>
              <a:cs typeface="Playfair Display"/>
              <a:sym typeface="Playfair Display"/>
            </a:endParaRPr>
          </a:p>
        </p:txBody>
      </p:sp>
      <p:sp>
        <p:nvSpPr>
          <p:cNvPr id="9" name="TextBox 9"/>
          <p:cNvSpPr txBox="1"/>
          <p:nvPr/>
        </p:nvSpPr>
        <p:spPr>
          <a:xfrm>
            <a:off x="666750" y="1105659"/>
            <a:ext cx="7428138" cy="3242310"/>
          </a:xfrm>
          <a:prstGeom prst="rect">
            <a:avLst/>
          </a:prstGeom>
        </p:spPr>
        <p:txBody>
          <a:bodyPr lIns="0" tIns="0" rIns="0" bIns="0" rtlCol="0" anchor="t">
            <a:spAutoFit/>
          </a:bodyPr>
          <a:lstStyle/>
          <a:p>
            <a:pPr algn="l">
              <a:lnSpc>
                <a:spcPts val="6060"/>
              </a:lnSpc>
            </a:pPr>
            <a:r>
              <a:rPr lang="en-US" sz="7575" dirty="0">
                <a:solidFill>
                  <a:srgbClr val="231F20"/>
                </a:solidFill>
                <a:latin typeface="Foda Display"/>
                <a:ea typeface="Foda Display"/>
                <a:cs typeface="Foda Display"/>
                <a:sym typeface="Foda Display"/>
              </a:rPr>
              <a:t>WHAT IS </a:t>
            </a:r>
          </a:p>
          <a:p>
            <a:pPr algn="l">
              <a:lnSpc>
                <a:spcPts val="6060"/>
              </a:lnSpc>
            </a:pPr>
            <a:r>
              <a:rPr lang="en-US" sz="7575" dirty="0">
                <a:solidFill>
                  <a:srgbClr val="231F20"/>
                </a:solidFill>
                <a:latin typeface="Foda Display"/>
                <a:ea typeface="Foda Display"/>
                <a:cs typeface="Foda Display"/>
                <a:sym typeface="Foda Display"/>
              </a:rPr>
              <a:t>NAKED PACKAGING</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859983" y="-4147422"/>
            <a:ext cx="10493848" cy="18788692"/>
          </a:xfrm>
          <a:custGeom>
            <a:avLst/>
            <a:gdLst/>
            <a:ahLst/>
            <a:cxnLst/>
            <a:rect l="l" t="t" r="r" b="b"/>
            <a:pathLst>
              <a:path w="10493848" h="18788692">
                <a:moveTo>
                  <a:pt x="0" y="0"/>
                </a:moveTo>
                <a:lnTo>
                  <a:pt x="10493848" y="0"/>
                </a:lnTo>
                <a:lnTo>
                  <a:pt x="10493848" y="18788692"/>
                </a:lnTo>
                <a:lnTo>
                  <a:pt x="0" y="18788692"/>
                </a:lnTo>
                <a:lnTo>
                  <a:pt x="0" y="0"/>
                </a:lnTo>
                <a:close/>
              </a:path>
            </a:pathLst>
          </a:custGeom>
          <a:blipFill>
            <a:blip r:embed="rId2"/>
            <a:stretch>
              <a:fillRect t="-4804" r="-31248" b="-5221"/>
            </a:stretch>
          </a:blipFill>
        </p:spPr>
      </p:sp>
      <p:grpSp>
        <p:nvGrpSpPr>
          <p:cNvPr id="3" name="Group 3"/>
          <p:cNvGrpSpPr/>
          <p:nvPr/>
        </p:nvGrpSpPr>
        <p:grpSpPr>
          <a:xfrm>
            <a:off x="7656533" y="1028700"/>
            <a:ext cx="9602767" cy="8229600"/>
            <a:chOff x="0" y="0"/>
            <a:chExt cx="12803690" cy="10972800"/>
          </a:xfrm>
        </p:grpSpPr>
        <p:pic>
          <p:nvPicPr>
            <p:cNvPr id="4" name="Picture 4"/>
            <p:cNvPicPr>
              <a:picLocks noChangeAspect="1"/>
            </p:cNvPicPr>
            <p:nvPr/>
          </p:nvPicPr>
          <p:blipFill>
            <a:blip r:embed="rId3"/>
            <a:srcRect l="19428" r="19428"/>
            <a:stretch>
              <a:fillRect/>
            </a:stretch>
          </p:blipFill>
          <p:spPr>
            <a:xfrm>
              <a:off x="0" y="0"/>
              <a:ext cx="12803690" cy="10972800"/>
            </a:xfrm>
            <a:prstGeom prst="rect">
              <a:avLst/>
            </a:prstGeom>
          </p:spPr>
        </p:pic>
      </p:grpSp>
      <p:grpSp>
        <p:nvGrpSpPr>
          <p:cNvPr id="5" name="Group 5"/>
          <p:cNvGrpSpPr/>
          <p:nvPr/>
        </p:nvGrpSpPr>
        <p:grpSpPr>
          <a:xfrm>
            <a:off x="0" y="555850"/>
            <a:ext cx="6650010" cy="9175300"/>
            <a:chOff x="0" y="0"/>
            <a:chExt cx="1751443" cy="2416540"/>
          </a:xfrm>
        </p:grpSpPr>
        <p:sp>
          <p:nvSpPr>
            <p:cNvPr id="6" name="Freeform 6"/>
            <p:cNvSpPr/>
            <p:nvPr/>
          </p:nvSpPr>
          <p:spPr>
            <a:xfrm>
              <a:off x="0" y="0"/>
              <a:ext cx="1751443" cy="2416540"/>
            </a:xfrm>
            <a:custGeom>
              <a:avLst/>
              <a:gdLst/>
              <a:ahLst/>
              <a:cxnLst/>
              <a:rect l="l" t="t" r="r" b="b"/>
              <a:pathLst>
                <a:path w="1751443" h="2416540">
                  <a:moveTo>
                    <a:pt x="0" y="0"/>
                  </a:moveTo>
                  <a:lnTo>
                    <a:pt x="1751443" y="0"/>
                  </a:lnTo>
                  <a:lnTo>
                    <a:pt x="1751443" y="2416540"/>
                  </a:lnTo>
                  <a:lnTo>
                    <a:pt x="0" y="2416540"/>
                  </a:lnTo>
                  <a:close/>
                </a:path>
              </a:pathLst>
            </a:custGeom>
            <a:solidFill>
              <a:srgbClr val="75BFDD"/>
            </a:solidFill>
          </p:spPr>
        </p:sp>
        <p:sp>
          <p:nvSpPr>
            <p:cNvPr id="7" name="TextBox 7"/>
            <p:cNvSpPr txBox="1"/>
            <p:nvPr/>
          </p:nvSpPr>
          <p:spPr>
            <a:xfrm>
              <a:off x="0" y="-57150"/>
              <a:ext cx="1751443" cy="2473690"/>
            </a:xfrm>
            <a:prstGeom prst="rect">
              <a:avLst/>
            </a:prstGeom>
          </p:spPr>
          <p:txBody>
            <a:bodyPr lIns="50800" tIns="50800" rIns="50800" bIns="50800" rtlCol="0" anchor="ctr"/>
            <a:lstStyle/>
            <a:p>
              <a:pPr algn="ctr">
                <a:lnSpc>
                  <a:spcPts val="3714"/>
                </a:lnSpc>
              </a:pPr>
              <a:endParaRPr/>
            </a:p>
          </p:txBody>
        </p:sp>
      </p:grpSp>
      <p:sp>
        <p:nvSpPr>
          <p:cNvPr id="8" name="TextBox 8"/>
          <p:cNvSpPr txBox="1"/>
          <p:nvPr/>
        </p:nvSpPr>
        <p:spPr>
          <a:xfrm>
            <a:off x="1526229" y="930995"/>
            <a:ext cx="3188613" cy="2388870"/>
          </a:xfrm>
          <a:prstGeom prst="rect">
            <a:avLst/>
          </a:prstGeom>
        </p:spPr>
        <p:txBody>
          <a:bodyPr lIns="0" tIns="0" rIns="0" bIns="0" rtlCol="0" anchor="t">
            <a:spAutoFit/>
          </a:bodyPr>
          <a:lstStyle/>
          <a:p>
            <a:pPr algn="just">
              <a:lnSpc>
                <a:spcPts val="9675"/>
              </a:lnSpc>
            </a:pPr>
            <a:r>
              <a:rPr lang="en-US" sz="9675" dirty="0">
                <a:solidFill>
                  <a:srgbClr val="231F20"/>
                </a:solidFill>
                <a:latin typeface="Foda Display"/>
                <a:ea typeface="Foda Display"/>
                <a:cs typeface="Foda Display"/>
                <a:sym typeface="Foda Display"/>
              </a:rPr>
              <a:t>LUSH</a:t>
            </a:r>
          </a:p>
        </p:txBody>
      </p:sp>
      <p:sp>
        <p:nvSpPr>
          <p:cNvPr id="9" name="TextBox 9"/>
          <p:cNvSpPr txBox="1"/>
          <p:nvPr/>
        </p:nvSpPr>
        <p:spPr>
          <a:xfrm>
            <a:off x="1028700" y="2627021"/>
            <a:ext cx="4402977" cy="4393030"/>
          </a:xfrm>
          <a:prstGeom prst="rect">
            <a:avLst/>
          </a:prstGeom>
        </p:spPr>
        <p:txBody>
          <a:bodyPr lIns="0" tIns="0" rIns="0" bIns="0" rtlCol="0" anchor="t">
            <a:spAutoFit/>
          </a:bodyPr>
          <a:lstStyle/>
          <a:p>
            <a:pPr algn="just">
              <a:lnSpc>
                <a:spcPts val="2514"/>
              </a:lnSpc>
            </a:pPr>
            <a:r>
              <a:rPr lang="en-US" sz="1796">
                <a:solidFill>
                  <a:srgbClr val="231F20"/>
                </a:solidFill>
                <a:latin typeface="Playfair Display"/>
                <a:ea typeface="Playfair Display"/>
                <a:cs typeface="Playfair Display"/>
                <a:sym typeface="Playfair Display"/>
              </a:rPr>
              <a:t>LUSH are moving some of their most popular products from typical plastic based packaging to ‘solid bars’, also known as ‘Naked packaging’ as a method of eliminating all packaging. Of course not all of lush’s products can be without any packaging. However for the majority of their products with the change of recipe once liquid forms have transcended to solid bars. Allowing for the ‘Naked’ packaging. This change is on a systematic, manufacturing, and product level. </a:t>
            </a:r>
          </a:p>
          <a:p>
            <a:pPr algn="just">
              <a:lnSpc>
                <a:spcPts val="2514"/>
              </a:lnSpc>
            </a:pPr>
            <a:endParaRPr lang="en-US" sz="1796">
              <a:solidFill>
                <a:srgbClr val="231F20"/>
              </a:solidFill>
              <a:latin typeface="Playfair Display"/>
              <a:ea typeface="Playfair Display"/>
              <a:cs typeface="Playfair Display"/>
              <a:sym typeface="Playfair Display"/>
            </a:endParaRPr>
          </a:p>
          <a:p>
            <a:pPr algn="just">
              <a:lnSpc>
                <a:spcPts val="2514"/>
              </a:lnSpc>
            </a:pPr>
            <a:endParaRPr lang="en-US" sz="1796">
              <a:solidFill>
                <a:srgbClr val="231F20"/>
              </a:solidFill>
              <a:latin typeface="Playfair Display"/>
              <a:ea typeface="Playfair Display"/>
              <a:cs typeface="Playfair Display"/>
              <a:sym typeface="Playfair Display"/>
            </a:endParaRPr>
          </a:p>
        </p:txBody>
      </p:sp>
      <p:sp>
        <p:nvSpPr>
          <p:cNvPr id="10" name="TextBox 10"/>
          <p:cNvSpPr txBox="1"/>
          <p:nvPr/>
        </p:nvSpPr>
        <p:spPr>
          <a:xfrm>
            <a:off x="1453002" y="6787925"/>
            <a:ext cx="3744007" cy="2943225"/>
          </a:xfrm>
          <a:prstGeom prst="rect">
            <a:avLst/>
          </a:prstGeom>
        </p:spPr>
        <p:txBody>
          <a:bodyPr lIns="0" tIns="0" rIns="0" bIns="0" rtlCol="0" anchor="t">
            <a:spAutoFit/>
          </a:bodyPr>
          <a:lstStyle/>
          <a:p>
            <a:pPr algn="l">
              <a:lnSpc>
                <a:spcPts val="13283"/>
              </a:lnSpc>
            </a:pPr>
            <a:r>
              <a:rPr lang="en-US" sz="11069" dirty="0">
                <a:solidFill>
                  <a:srgbClr val="231F20"/>
                </a:solidFill>
                <a:latin typeface="Foda Display"/>
                <a:ea typeface="Foda Display"/>
                <a:cs typeface="Foda Display"/>
                <a:sym typeface="Foda Display"/>
              </a:rPr>
              <a:t>66%</a:t>
            </a:r>
          </a:p>
        </p:txBody>
      </p:sp>
      <p:sp>
        <p:nvSpPr>
          <p:cNvPr id="11" name="TextBox 11"/>
          <p:cNvSpPr txBox="1"/>
          <p:nvPr/>
        </p:nvSpPr>
        <p:spPr>
          <a:xfrm>
            <a:off x="1453002" y="8588025"/>
            <a:ext cx="3335069" cy="514350"/>
          </a:xfrm>
          <a:prstGeom prst="rect">
            <a:avLst/>
          </a:prstGeom>
        </p:spPr>
        <p:txBody>
          <a:bodyPr lIns="0" tIns="0" rIns="0" bIns="0" rtlCol="0" anchor="t">
            <a:spAutoFit/>
          </a:bodyPr>
          <a:lstStyle/>
          <a:p>
            <a:pPr algn="l">
              <a:lnSpc>
                <a:spcPts val="2075"/>
              </a:lnSpc>
            </a:pPr>
            <a:r>
              <a:rPr lang="en-US" sz="1729">
                <a:solidFill>
                  <a:srgbClr val="231F20"/>
                </a:solidFill>
                <a:latin typeface="Playfair Display"/>
                <a:ea typeface="Playfair Display"/>
                <a:cs typeface="Playfair Display"/>
                <a:sym typeface="Playfair Display"/>
              </a:rPr>
              <a:t>OF THE PRODUCTS SOLD BY LUSH IN A YEAR ARE NAKED</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78773" cy="6253868"/>
            <a:chOff x="0" y="0"/>
            <a:chExt cx="9438364" cy="8338491"/>
          </a:xfrm>
        </p:grpSpPr>
        <p:pic>
          <p:nvPicPr>
            <p:cNvPr id="3" name="Picture 3"/>
            <p:cNvPicPr>
              <a:picLocks noChangeAspect="1"/>
            </p:cNvPicPr>
            <p:nvPr/>
          </p:nvPicPr>
          <p:blipFill>
            <a:blip r:embed="rId4"/>
            <a:srcRect t="5826" b="5826"/>
            <a:stretch>
              <a:fillRect/>
            </a:stretch>
          </p:blipFill>
          <p:spPr>
            <a:xfrm>
              <a:off x="0" y="0"/>
              <a:ext cx="9438364" cy="8338491"/>
            </a:xfrm>
            <a:prstGeom prst="rect">
              <a:avLst/>
            </a:prstGeom>
          </p:spPr>
        </p:pic>
      </p:grpSp>
      <p:grpSp>
        <p:nvGrpSpPr>
          <p:cNvPr id="4" name="Group 4"/>
          <p:cNvGrpSpPr/>
          <p:nvPr/>
        </p:nvGrpSpPr>
        <p:grpSpPr>
          <a:xfrm>
            <a:off x="7078773" y="0"/>
            <a:ext cx="11209227" cy="6253868"/>
            <a:chOff x="0" y="0"/>
            <a:chExt cx="14945636" cy="8338491"/>
          </a:xfrm>
        </p:grpSpPr>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12850" t="19263" b="32113"/>
            <a:stretch>
              <a:fillRect/>
            </a:stretch>
          </p:blipFill>
          <p:spPr>
            <a:xfrm>
              <a:off x="0" y="0"/>
              <a:ext cx="14945636" cy="8338491"/>
            </a:xfrm>
            <a:prstGeom prst="rect">
              <a:avLst/>
            </a:prstGeom>
          </p:spPr>
        </p:pic>
      </p:grpSp>
      <p:sp>
        <p:nvSpPr>
          <p:cNvPr id="6" name="TextBox 6"/>
          <p:cNvSpPr txBox="1"/>
          <p:nvPr/>
        </p:nvSpPr>
        <p:spPr>
          <a:xfrm>
            <a:off x="1028700" y="7080251"/>
            <a:ext cx="5842739" cy="1885810"/>
          </a:xfrm>
          <a:prstGeom prst="rect">
            <a:avLst/>
          </a:prstGeom>
        </p:spPr>
        <p:txBody>
          <a:bodyPr lIns="0" tIns="0" rIns="0" bIns="0" rtlCol="0" anchor="t">
            <a:spAutoFit/>
          </a:bodyPr>
          <a:lstStyle/>
          <a:p>
            <a:pPr marL="0" lvl="1" indent="0" algn="just">
              <a:lnSpc>
                <a:spcPts val="3000"/>
              </a:lnSpc>
              <a:spcBef>
                <a:spcPct val="0"/>
              </a:spcBef>
            </a:pPr>
            <a:r>
              <a:rPr lang="en-US" sz="2000">
                <a:solidFill>
                  <a:srgbClr val="231F20"/>
                </a:solidFill>
                <a:latin typeface="Playfair Display"/>
                <a:ea typeface="Playfair Display"/>
                <a:cs typeface="Playfair Display"/>
                <a:sym typeface="Playfair Display"/>
              </a:rPr>
              <a:t>Meet SOAPBOTTLE, a new line of personal care that comes in packaging made from soap. Once the liquid content is finished, the empty container can be used as hand soap and “washes away” over time. Waste can be completely avoided.</a:t>
            </a:r>
          </a:p>
        </p:txBody>
      </p:sp>
      <p:sp>
        <p:nvSpPr>
          <p:cNvPr id="7" name="TextBox 7"/>
          <p:cNvSpPr txBox="1"/>
          <p:nvPr/>
        </p:nvSpPr>
        <p:spPr>
          <a:xfrm>
            <a:off x="8293193" y="7051983"/>
            <a:ext cx="8966107" cy="2358909"/>
          </a:xfrm>
          <a:prstGeom prst="rect">
            <a:avLst/>
          </a:prstGeom>
        </p:spPr>
        <p:txBody>
          <a:bodyPr lIns="0" tIns="0" rIns="0" bIns="0" rtlCol="0" anchor="t">
            <a:spAutoFit/>
          </a:bodyPr>
          <a:lstStyle/>
          <a:p>
            <a:pPr algn="ctr">
              <a:lnSpc>
                <a:spcPts val="8799"/>
              </a:lnSpc>
            </a:pPr>
            <a:r>
              <a:rPr lang="en-US" sz="9999" dirty="0">
                <a:solidFill>
                  <a:srgbClr val="DC98EA"/>
                </a:solidFill>
                <a:latin typeface="Foda Display"/>
                <a:ea typeface="Foda Display"/>
                <a:cs typeface="Foda Display"/>
                <a:sym typeface="Foda Display"/>
              </a:rPr>
              <a:t>SOAP BOTTLE</a:t>
            </a:r>
          </a:p>
        </p:txBody>
      </p:sp>
      <p:sp>
        <p:nvSpPr>
          <p:cNvPr id="8" name="TextBox 8"/>
          <p:cNvSpPr txBox="1"/>
          <p:nvPr/>
        </p:nvSpPr>
        <p:spPr>
          <a:xfrm>
            <a:off x="8293193" y="8636001"/>
            <a:ext cx="8780387" cy="476184"/>
          </a:xfrm>
          <a:prstGeom prst="rect">
            <a:avLst/>
          </a:prstGeom>
        </p:spPr>
        <p:txBody>
          <a:bodyPr lIns="0" tIns="0" rIns="0" bIns="0" rtlCol="0" anchor="t">
            <a:spAutoFit/>
          </a:bodyPr>
          <a:lstStyle/>
          <a:p>
            <a:pPr algn="ctr">
              <a:lnSpc>
                <a:spcPts val="3599"/>
              </a:lnSpc>
            </a:pPr>
            <a:r>
              <a:rPr lang="en-US" sz="3999">
                <a:solidFill>
                  <a:srgbClr val="231F20"/>
                </a:solidFill>
                <a:latin typeface="Playfair Display"/>
                <a:ea typeface="Playfair Display"/>
                <a:cs typeface="Playfair Display"/>
                <a:sym typeface="Playfair Display"/>
              </a:rPr>
              <a:t>Packaging made from soap</a:t>
            </a:r>
          </a:p>
        </p:txBody>
      </p:sp>
    </p:spTree>
  </p:cSld>
  <p:clrMapOvr>
    <a:masterClrMapping/>
  </p:clrMapOvr>
  <p:transition>
    <p:fade/>
  </p:transition>
  <p:timing>
    <p:tnLst>
      <p:par>
        <p:cTn id="1" dur="indefinite" restart="never" nodeType="tmRoot">
          <p:childTnLst>
            <p:video>
              <p:cMediaNode vol="0">
                <p:cTn id="2" repeatCount="indefinite" fill="remove"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6"/>
            <a:stretch>
              <a:fillRect l="-8270" r="-10173"/>
            </a:stretch>
          </a:blipFill>
        </p:spPr>
      </p:sp>
      <p:grpSp>
        <p:nvGrpSpPr>
          <p:cNvPr id="3" name="Group 3"/>
          <p:cNvGrpSpPr/>
          <p:nvPr/>
        </p:nvGrpSpPr>
        <p:grpSpPr>
          <a:xfrm>
            <a:off x="9862437" y="0"/>
            <a:ext cx="8425563" cy="10287000"/>
            <a:chOff x="0" y="0"/>
            <a:chExt cx="2219078" cy="2709333"/>
          </a:xfrm>
        </p:grpSpPr>
        <p:sp>
          <p:nvSpPr>
            <p:cNvPr id="4" name="Freeform 4"/>
            <p:cNvSpPr/>
            <p:nvPr/>
          </p:nvSpPr>
          <p:spPr>
            <a:xfrm>
              <a:off x="0" y="0"/>
              <a:ext cx="2219079" cy="2709333"/>
            </a:xfrm>
            <a:custGeom>
              <a:avLst/>
              <a:gdLst/>
              <a:ahLst/>
              <a:cxnLst/>
              <a:rect l="l" t="t" r="r" b="b"/>
              <a:pathLst>
                <a:path w="2219079" h="2709333">
                  <a:moveTo>
                    <a:pt x="0" y="0"/>
                  </a:moveTo>
                  <a:lnTo>
                    <a:pt x="2219079" y="0"/>
                  </a:lnTo>
                  <a:lnTo>
                    <a:pt x="2219079" y="2709333"/>
                  </a:lnTo>
                  <a:lnTo>
                    <a:pt x="0" y="2709333"/>
                  </a:lnTo>
                  <a:close/>
                </a:path>
              </a:pathLst>
            </a:custGeom>
            <a:solidFill>
              <a:srgbClr val="FFFFFF"/>
            </a:solidFill>
          </p:spPr>
        </p:sp>
        <p:sp>
          <p:nvSpPr>
            <p:cNvPr id="5" name="TextBox 5"/>
            <p:cNvSpPr txBox="1"/>
            <p:nvPr/>
          </p:nvSpPr>
          <p:spPr>
            <a:xfrm>
              <a:off x="0" y="38100"/>
              <a:ext cx="2219078" cy="2671233"/>
            </a:xfrm>
            <a:prstGeom prst="rect">
              <a:avLst/>
            </a:prstGeom>
          </p:spPr>
          <p:txBody>
            <a:bodyPr lIns="50800" tIns="50800" rIns="50800" bIns="50800" rtlCol="0" anchor="ctr"/>
            <a:lstStyle/>
            <a:p>
              <a:pPr algn="ctr">
                <a:lnSpc>
                  <a:spcPts val="2000"/>
                </a:lnSpc>
              </a:pPr>
              <a:endParaRPr/>
            </a:p>
          </p:txBody>
        </p:sp>
      </p:grpSp>
      <p:grpSp>
        <p:nvGrpSpPr>
          <p:cNvPr id="6" name="Group 6"/>
          <p:cNvGrpSpPr/>
          <p:nvPr/>
        </p:nvGrpSpPr>
        <p:grpSpPr>
          <a:xfrm>
            <a:off x="12849580" y="2759354"/>
            <a:ext cx="4724045" cy="7527646"/>
            <a:chOff x="0" y="0"/>
            <a:chExt cx="6298727" cy="10036861"/>
          </a:xfrm>
        </p:grpSpPr>
        <p:pic>
          <p:nvPicPr>
            <p:cNvPr id="7" name="Picture 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rcRect l="14191" r="7388" b="29685"/>
            <a:stretch>
              <a:fillRect/>
            </a:stretch>
          </p:blipFill>
          <p:spPr>
            <a:xfrm>
              <a:off x="0" y="0"/>
              <a:ext cx="6298727" cy="10036861"/>
            </a:xfrm>
            <a:prstGeom prst="rect">
              <a:avLst/>
            </a:prstGeom>
          </p:spPr>
        </p:pic>
      </p:grpSp>
      <p:grpSp>
        <p:nvGrpSpPr>
          <p:cNvPr id="8" name="Group 8"/>
          <p:cNvGrpSpPr/>
          <p:nvPr/>
        </p:nvGrpSpPr>
        <p:grpSpPr>
          <a:xfrm>
            <a:off x="7500414" y="1606231"/>
            <a:ext cx="5034841" cy="8680769"/>
            <a:chOff x="0" y="0"/>
            <a:chExt cx="6713121" cy="11574359"/>
          </a:xfrm>
        </p:grpSpPr>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1000" r="21000"/>
            <a:stretch>
              <a:fillRect/>
            </a:stretch>
          </p:blipFill>
          <p:spPr>
            <a:xfrm>
              <a:off x="0" y="0"/>
              <a:ext cx="6713121" cy="11574359"/>
            </a:xfrm>
            <a:prstGeom prst="rect">
              <a:avLst/>
            </a:prstGeom>
          </p:spPr>
        </p:pic>
      </p:grpSp>
      <p:sp>
        <p:nvSpPr>
          <p:cNvPr id="10" name="TextBox 10"/>
          <p:cNvSpPr txBox="1"/>
          <p:nvPr/>
        </p:nvSpPr>
        <p:spPr>
          <a:xfrm>
            <a:off x="516501" y="661987"/>
            <a:ext cx="8105807" cy="1888487"/>
          </a:xfrm>
          <a:prstGeom prst="rect">
            <a:avLst/>
          </a:prstGeom>
        </p:spPr>
        <p:txBody>
          <a:bodyPr lIns="0" tIns="0" rIns="0" bIns="0" rtlCol="0" anchor="t">
            <a:spAutoFit/>
          </a:bodyPr>
          <a:lstStyle/>
          <a:p>
            <a:pPr algn="l">
              <a:lnSpc>
                <a:spcPts val="7600"/>
              </a:lnSpc>
            </a:pPr>
            <a:r>
              <a:rPr lang="en-US" sz="7600" dirty="0">
                <a:solidFill>
                  <a:srgbClr val="231F20"/>
                </a:solidFill>
                <a:latin typeface="Foda Display"/>
                <a:ea typeface="Foda Display"/>
                <a:cs typeface="Foda Display"/>
                <a:sym typeface="Foda Display"/>
              </a:rPr>
              <a:t>BOTTLE DESIGN</a:t>
            </a:r>
          </a:p>
        </p:txBody>
      </p:sp>
      <p:sp>
        <p:nvSpPr>
          <p:cNvPr id="11" name="TextBox 11"/>
          <p:cNvSpPr txBox="1"/>
          <p:nvPr/>
        </p:nvSpPr>
        <p:spPr>
          <a:xfrm>
            <a:off x="282853" y="2059795"/>
            <a:ext cx="6903236" cy="7998480"/>
          </a:xfrm>
          <a:prstGeom prst="rect">
            <a:avLst/>
          </a:prstGeom>
        </p:spPr>
        <p:txBody>
          <a:bodyPr lIns="0" tIns="0" rIns="0" bIns="0" rtlCol="0" anchor="t">
            <a:spAutoFit/>
          </a:bodyPr>
          <a:lstStyle/>
          <a:p>
            <a:pPr algn="l">
              <a:lnSpc>
                <a:spcPts val="3220"/>
              </a:lnSpc>
            </a:pPr>
            <a:r>
              <a:rPr lang="en-US" sz="2300">
                <a:solidFill>
                  <a:srgbClr val="231F20"/>
                </a:solidFill>
                <a:latin typeface="Playfair Display"/>
                <a:ea typeface="Playfair Display"/>
                <a:cs typeface="Playfair Display"/>
                <a:sym typeface="Playfair Display"/>
              </a:rPr>
              <a:t>Packaging: </a:t>
            </a:r>
          </a:p>
          <a:p>
            <a:pPr algn="l">
              <a:lnSpc>
                <a:spcPts val="3220"/>
              </a:lnSpc>
            </a:pPr>
            <a:r>
              <a:rPr lang="en-US" sz="2300">
                <a:solidFill>
                  <a:srgbClr val="231F20"/>
                </a:solidFill>
                <a:latin typeface="Playfair Display"/>
                <a:ea typeface="Playfair Display"/>
                <a:cs typeface="Playfair Display"/>
                <a:sym typeface="Playfair Display"/>
              </a:rPr>
              <a:t>The soap for the packaging is made from organic ingredients, oils, and caustic soda. While the container is used, the material washes away together with the used water. Next, it decomposes entirely into the sewage plant after a few days. There you have it, no waste! </a:t>
            </a:r>
          </a:p>
          <a:p>
            <a:pPr algn="l">
              <a:lnSpc>
                <a:spcPts val="3220"/>
              </a:lnSpc>
            </a:pPr>
            <a:endParaRPr lang="en-US" sz="2300">
              <a:solidFill>
                <a:srgbClr val="231F20"/>
              </a:solidFill>
              <a:latin typeface="Playfair Display"/>
              <a:ea typeface="Playfair Display"/>
              <a:cs typeface="Playfair Display"/>
              <a:sym typeface="Playfair Display"/>
            </a:endParaRPr>
          </a:p>
          <a:p>
            <a:pPr algn="l">
              <a:lnSpc>
                <a:spcPts val="3220"/>
              </a:lnSpc>
            </a:pPr>
            <a:r>
              <a:rPr lang="en-US" sz="2300">
                <a:solidFill>
                  <a:srgbClr val="231F20"/>
                </a:solidFill>
                <a:latin typeface="Playfair Display"/>
                <a:ea typeface="Playfair Display"/>
                <a:cs typeface="Playfair Display"/>
                <a:sym typeface="Playfair Display"/>
              </a:rPr>
              <a:t>Metal closure: </a:t>
            </a:r>
          </a:p>
          <a:p>
            <a:pPr algn="l">
              <a:lnSpc>
                <a:spcPts val="3220"/>
              </a:lnSpc>
            </a:pPr>
            <a:r>
              <a:rPr lang="en-US" sz="2300">
                <a:solidFill>
                  <a:srgbClr val="231F20"/>
                </a:solidFill>
                <a:latin typeface="Playfair Display"/>
                <a:ea typeface="Playfair Display"/>
                <a:cs typeface="Playfair Display"/>
                <a:sym typeface="Playfair Display"/>
              </a:rPr>
              <a:t>Made from stainless steel, the closure is stamped and bent into the shape. Good news; It's reusable, too! Simply clip the remaining metal piece on the next SOAPBOTTLE. Once it is no longer needed, it is easy to recycle as it is made from metal only.</a:t>
            </a:r>
          </a:p>
          <a:p>
            <a:pPr algn="l">
              <a:lnSpc>
                <a:spcPts val="3220"/>
              </a:lnSpc>
            </a:pPr>
            <a:endParaRPr lang="en-US" sz="2300">
              <a:solidFill>
                <a:srgbClr val="231F20"/>
              </a:solidFill>
              <a:latin typeface="Playfair Display"/>
              <a:ea typeface="Playfair Display"/>
              <a:cs typeface="Playfair Display"/>
              <a:sym typeface="Playfair Display"/>
            </a:endParaRPr>
          </a:p>
          <a:p>
            <a:pPr algn="l">
              <a:lnSpc>
                <a:spcPts val="3220"/>
              </a:lnSpc>
            </a:pPr>
            <a:r>
              <a:rPr lang="en-US" sz="2300">
                <a:solidFill>
                  <a:srgbClr val="231F20"/>
                </a:solidFill>
                <a:latin typeface="Playfair Display"/>
                <a:ea typeface="Playfair Display"/>
                <a:cs typeface="Playfair Display"/>
                <a:sym typeface="Playfair Display"/>
              </a:rPr>
              <a:t>Paper label: </a:t>
            </a:r>
          </a:p>
          <a:p>
            <a:pPr algn="l">
              <a:lnSpc>
                <a:spcPts val="3220"/>
              </a:lnSpc>
            </a:pPr>
            <a:r>
              <a:rPr lang="en-US" sz="2300">
                <a:solidFill>
                  <a:srgbClr val="231F20"/>
                </a:solidFill>
                <a:latin typeface="Playfair Display"/>
                <a:ea typeface="Playfair Display"/>
                <a:cs typeface="Playfair Display"/>
                <a:sym typeface="Playfair Display"/>
              </a:rPr>
              <a:t>The label is made from recycled paper and printed with environmentally friendly colours. It can be recycled again.</a:t>
            </a:r>
          </a:p>
          <a:p>
            <a:pPr algn="l">
              <a:lnSpc>
                <a:spcPts val="3220"/>
              </a:lnSpc>
            </a:pPr>
            <a:endParaRPr lang="en-US" sz="2300">
              <a:solidFill>
                <a:srgbClr val="231F20"/>
              </a:solidFill>
              <a:latin typeface="Playfair Display"/>
              <a:ea typeface="Playfair Display"/>
              <a:cs typeface="Playfair Display"/>
              <a:sym typeface="Playfair Display"/>
            </a:endParaRPr>
          </a:p>
        </p:txBody>
      </p:sp>
    </p:spTree>
  </p:cSld>
  <p:clrMapOvr>
    <a:masterClrMapping/>
  </p:clrMapOvr>
  <p:transition>
    <p:fade/>
  </p:transition>
  <p:timing>
    <p:tnLst>
      <p:par>
        <p:cTn id="1" dur="indefinite" restart="never" nodeType="tmRoot">
          <p:childTnLst>
            <p:video>
              <p:cMediaNode vol="0">
                <p:cTn id="2" repeatCount="indefinite" fill="hold" display="0">
                  <p:stCondLst>
                    <p:cond delay="indefinite"/>
                  </p:stCondLst>
                </p:cTn>
                <p:tgtEl>
                  <p:spTgt spid="7"/>
                </p:tgtEl>
              </p:cMediaNode>
            </p:video>
            <p:video>
              <p:cMediaNode vol="100000">
                <p:cTn id="3" repeatCount="indefinite"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stretch>
              <a:fillRect l="-8270" r="-10173"/>
            </a:stretch>
          </a:blipFill>
        </p:spPr>
      </p:sp>
      <p:grpSp>
        <p:nvGrpSpPr>
          <p:cNvPr id="3" name="Group 3"/>
          <p:cNvGrpSpPr/>
          <p:nvPr/>
        </p:nvGrpSpPr>
        <p:grpSpPr>
          <a:xfrm>
            <a:off x="6281943" y="3314700"/>
            <a:ext cx="5700963" cy="6154034"/>
            <a:chOff x="0" y="0"/>
            <a:chExt cx="7601284" cy="8205379"/>
          </a:xfrm>
        </p:grpSpPr>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3681" r="3681"/>
            <a:stretch>
              <a:fillRect/>
            </a:stretch>
          </p:blipFill>
          <p:spPr>
            <a:xfrm>
              <a:off x="0" y="0"/>
              <a:ext cx="7601284" cy="8205379"/>
            </a:xfrm>
            <a:prstGeom prst="rect">
              <a:avLst/>
            </a:prstGeom>
          </p:spPr>
        </p:pic>
      </p:grpSp>
      <p:grpSp>
        <p:nvGrpSpPr>
          <p:cNvPr id="5" name="Group 5"/>
          <p:cNvGrpSpPr/>
          <p:nvPr/>
        </p:nvGrpSpPr>
        <p:grpSpPr>
          <a:xfrm>
            <a:off x="285705" y="3314700"/>
            <a:ext cx="5700963" cy="6154034"/>
            <a:chOff x="0" y="0"/>
            <a:chExt cx="7601284" cy="8205379"/>
          </a:xfrm>
        </p:grpSpPr>
        <p:pic>
          <p:nvPicPr>
            <p:cNvPr id="6" name="Picture 6"/>
            <p:cNvPicPr>
              <a:picLocks noChangeAspect="1"/>
            </p:cNvPicPr>
            <p:nvPr/>
          </p:nvPicPr>
          <p:blipFill>
            <a:blip r:embed="rId6"/>
            <a:srcRect l="11040" r="11040"/>
            <a:stretch>
              <a:fillRect/>
            </a:stretch>
          </p:blipFill>
          <p:spPr>
            <a:xfrm>
              <a:off x="0" y="0"/>
              <a:ext cx="7601284" cy="8205379"/>
            </a:xfrm>
            <a:prstGeom prst="rect">
              <a:avLst/>
            </a:prstGeom>
          </p:spPr>
        </p:pic>
      </p:grpSp>
      <p:grpSp>
        <p:nvGrpSpPr>
          <p:cNvPr id="7" name="Group 7"/>
          <p:cNvGrpSpPr/>
          <p:nvPr/>
        </p:nvGrpSpPr>
        <p:grpSpPr>
          <a:xfrm>
            <a:off x="12278180" y="3314700"/>
            <a:ext cx="5700963" cy="6154034"/>
            <a:chOff x="0" y="0"/>
            <a:chExt cx="7601284" cy="8205379"/>
          </a:xfrm>
        </p:grpSpPr>
        <p:pic>
          <p:nvPicPr>
            <p:cNvPr id="8" name="Picture 8"/>
            <p:cNvPicPr>
              <a:picLocks noChangeAspect="1"/>
            </p:cNvPicPr>
            <p:nvPr/>
          </p:nvPicPr>
          <p:blipFill>
            <a:blip r:embed="rId7"/>
            <a:srcRect l="3912" r="3912"/>
            <a:stretch>
              <a:fillRect/>
            </a:stretch>
          </p:blipFill>
          <p:spPr>
            <a:xfrm>
              <a:off x="0" y="0"/>
              <a:ext cx="7601284" cy="8205379"/>
            </a:xfrm>
            <a:prstGeom prst="rect">
              <a:avLst/>
            </a:prstGeom>
          </p:spPr>
        </p:pic>
      </p:grpSp>
      <p:sp>
        <p:nvSpPr>
          <p:cNvPr id="9" name="TextBox 9"/>
          <p:cNvSpPr txBox="1"/>
          <p:nvPr/>
        </p:nvSpPr>
        <p:spPr>
          <a:xfrm>
            <a:off x="258666" y="1333500"/>
            <a:ext cx="17693438" cy="2723483"/>
          </a:xfrm>
          <a:prstGeom prst="rect">
            <a:avLst/>
          </a:prstGeom>
        </p:spPr>
        <p:txBody>
          <a:bodyPr lIns="0" tIns="0" rIns="0" bIns="0" rtlCol="0" anchor="t">
            <a:spAutoFit/>
          </a:bodyPr>
          <a:lstStyle/>
          <a:p>
            <a:pPr algn="ctr">
              <a:lnSpc>
                <a:spcPts val="6800"/>
              </a:lnSpc>
            </a:pPr>
            <a:r>
              <a:rPr lang="en-US" sz="13600" dirty="0">
                <a:solidFill>
                  <a:srgbClr val="F9F940"/>
                </a:solidFill>
                <a:latin typeface="Foda Display"/>
                <a:ea typeface="Foda Display"/>
                <a:cs typeface="Foda Display"/>
                <a:sym typeface="Foda Display"/>
              </a:rPr>
              <a:t>CLEAN  WITH  PLUS</a:t>
            </a:r>
          </a:p>
        </p:txBody>
      </p:sp>
    </p:spTree>
  </p:cSld>
  <p:clrMapOvr>
    <a:masterClrMapping/>
  </p:clrMapOvr>
  <p:transition>
    <p:fade/>
  </p:transition>
  <p:timing>
    <p:tnLst>
      <p:par>
        <p:cTn id="1" dur="indefinite" restart="never" nodeType="tmRoot">
          <p:childTnLst>
            <p:video>
              <p:cMediaNode vol="100000" mute="1">
                <p:cTn id="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402</Words>
  <Application>Microsoft Office PowerPoint</Application>
  <PresentationFormat>Custom</PresentationFormat>
  <Paragraphs>34</Paragraphs>
  <Slides>7</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Foda Display</vt:lpstr>
      <vt:lpstr>Calibri</vt:lpstr>
      <vt:lpstr>Playfair Display</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NAKED</dc:title>
  <cp:lastModifiedBy>Piyush Bagul</cp:lastModifiedBy>
  <cp:revision>2</cp:revision>
  <dcterms:created xsi:type="dcterms:W3CDTF">2006-08-16T00:00:00Z</dcterms:created>
  <dcterms:modified xsi:type="dcterms:W3CDTF">2024-08-02T18:28:34Z</dcterms:modified>
  <dc:identifier>DAGMiG1rzEU</dc:identifier>
</cp:coreProperties>
</file>